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36" autoAdjust="0"/>
  </p:normalViewPr>
  <p:slideViewPr>
    <p:cSldViewPr snapToGrid="0">
      <p:cViewPr varScale="1">
        <p:scale>
          <a:sx n="58" d="100"/>
          <a:sy n="58" d="100"/>
        </p:scale>
        <p:origin x="240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29B2E-F4BD-4620-9855-2608AE691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A5DE1F-C9BC-4055-8C08-3B3010406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C02509-6643-402A-8B03-E0AAB881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118F11-1D72-4462-BCAA-D677ACEE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B3AD4A-BDBF-49B0-81B0-BCD8822B5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45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47393-2D6B-4678-B3D8-D73B7A4C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33052AE-0EBA-4B11-93A2-5FC616D04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7A8AAD-DFF6-4425-AF8D-EDCD4665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BA251A-97A1-44A4-B30C-9B7B8C44D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11A163-BF22-4B14-A58C-469736D6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39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18CBC0A-4C7E-4DE8-B900-C96BB86E5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28EB9BD-AE5D-43B0-B4C4-5648165C9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AE54F-41BC-44FB-BAF1-81A5AC250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824EDE-95FA-4679-951B-A562B55C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7BB852-15CA-46E6-B998-E532293ED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86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467BD-75DA-47CE-AF58-44DFF4B5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014CCC-A102-4272-92EB-0856CF1FB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B2E5D1-3EB6-4D87-9C03-622FA93B0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702B3A-9755-486A-A2CC-CFDA0F49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F81A60-29AF-42B9-8B92-0C26FD31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00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40A92-84A1-4569-A35D-C60DD19D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E1C9DA-CC9E-4265-884F-90ECA265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6DBCC4-8D00-42B1-8C83-E0FD4AEE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B8B7AA-25AC-4FAE-AF94-834F3BD7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63A26D-E960-464B-9996-792D663D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31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87728-B7AF-44AB-B921-91477D13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29251E-661C-4379-A1BE-7456AFDD3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A6F769-E8A7-4DF7-9802-B79147A8C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1CD6FF-8DB6-417F-8E7A-548CED93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867BFF1-058D-4339-84DD-54CC4547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CB96C1-1116-4272-87C9-71A3032E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153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0DD28-3B6A-47D4-97FB-4D59B60C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13A898-626D-4148-9F96-D62973C28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9EEB8A-23F7-4D03-B549-AAE53DEEB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280AA9-F2FB-481C-BC67-1D76923D2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8546090-CC65-4C11-B0E4-BF0AC5AA7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14C4DE7-E1A9-4B00-947B-423FFEA1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BC886F8-507E-47CE-AE27-3A4AB469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D23A0DE-446A-4A5F-9248-291E5CB27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3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6BE04-8D74-4BA0-9478-8B565E2D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AF3F86-A899-4C0F-B1C9-19698927E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BDF7B2-91A8-4F02-B549-0677A4C5C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61803ED-6DC7-41ED-962A-26D34C04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217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C723491-2CC5-4507-96DD-97F9541B1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D5490F2-51AD-4C16-8084-F92486E2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3DD772-336F-4088-AC69-7B52033E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71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75521-5C9E-46D6-8FEC-398F802A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29E13C-5511-489A-A28C-ECD24B58B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4C5223-8B79-4D26-B9EE-B397888B1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E8388B-E63F-426E-81E1-48D7348C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1D6A9F-7504-4033-A5A3-0E7BEEC7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34C512-942B-40FE-A0FA-022D1864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49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E4FF0-4483-4636-AF1E-1EA1EC3E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D74D89A-EBBE-4127-BCCD-930CFAD9E0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FD2FF6E-B32A-4DAB-A638-C184AEB45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AFAC64-94CC-45B7-B3B2-5F65D46C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4F536F-2C2C-4967-9796-3D5189371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B3C0B3-44D5-4138-B3D3-4B40E2391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98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7340C64-9F1A-46A1-B8E7-2F2B6EA2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B0945B-9740-4EFC-8D72-0B29484AB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88B36B-B129-4500-8A16-D6ED99DF7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28383-98DA-44D4-8C7A-5A1BBBD0880F}" type="datetimeFigureOut">
              <a:rPr lang="nl-NL" smtClean="0"/>
              <a:t>9-1-2022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FB440A-3639-475C-9FAB-241B2BE31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9E9B59-0D0F-4340-B17E-4E4C4145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70A64-0596-41E2-B4D7-91B19D83DB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84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EDF36-EEA5-4ADF-8FF2-4A4ABB66BA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Snoeien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F0F5C4-0174-4524-9F73-10FA6768F9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Plantlijst 121-130</a:t>
            </a:r>
          </a:p>
        </p:txBody>
      </p:sp>
    </p:spTree>
    <p:extLst>
      <p:ext uri="{BB962C8B-B14F-4D97-AF65-F5344CB8AC3E}">
        <p14:creationId xmlns:p14="http://schemas.microsoft.com/office/powerpoint/2010/main" val="395755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B860E-5D19-47F6-A776-346904F53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9. Malus </a:t>
            </a:r>
            <a:r>
              <a:rPr lang="nl-NL" dirty="0" err="1"/>
              <a:t>domestica</a:t>
            </a:r>
            <a:br>
              <a:rPr lang="nl-NL" dirty="0"/>
            </a:br>
            <a:r>
              <a:rPr lang="nl-NL" dirty="0"/>
              <a:t>    Appel</a:t>
            </a:r>
          </a:p>
        </p:txBody>
      </p:sp>
      <p:pic>
        <p:nvPicPr>
          <p:cNvPr id="8194" name="Picture 2" descr="Inheems- en uitheems fruit: Snoeien van appel-leivormen.">
            <a:extLst>
              <a:ext uri="{FF2B5EF4-FFF2-40B4-BE49-F238E27FC236}">
                <a16:creationId xmlns:a16="http://schemas.microsoft.com/office/drawing/2014/main" id="{4A362398-AACD-4E6E-B22D-8173E586DC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48" y="2906727"/>
            <a:ext cx="3133093" cy="38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ologie | Snoeien">
            <a:extLst>
              <a:ext uri="{FF2B5EF4-FFF2-40B4-BE49-F238E27FC236}">
                <a16:creationId xmlns:a16="http://schemas.microsoft.com/office/drawing/2014/main" id="{FDF07E5B-63CC-48C7-9627-8795A80A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953" y="185738"/>
            <a:ext cx="3581670" cy="23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lus domestica">
            <a:extLst>
              <a:ext uri="{FF2B5EF4-FFF2-40B4-BE49-F238E27FC236}">
                <a16:creationId xmlns:a16="http://schemas.microsoft.com/office/drawing/2014/main" id="{3701E52B-2B5F-4BD5-B468-033BC972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40" y="3054285"/>
            <a:ext cx="3357262" cy="22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Appelboom (Malus domestica &amp;#39;Gala&amp;#39;) | Directplant">
            <a:extLst>
              <a:ext uri="{FF2B5EF4-FFF2-40B4-BE49-F238E27FC236}">
                <a16:creationId xmlns:a16="http://schemas.microsoft.com/office/drawing/2014/main" id="{5A793E67-B6CB-4805-8F8D-B14F363B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2" y="470077"/>
            <a:ext cx="2393400" cy="23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Malus Domestica - Fleur">
            <a:extLst>
              <a:ext uri="{FF2B5EF4-FFF2-40B4-BE49-F238E27FC236}">
                <a16:creationId xmlns:a16="http://schemas.microsoft.com/office/drawing/2014/main" id="{7B492F37-1396-490F-AB71-5CB2D47B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0" y="3054285"/>
            <a:ext cx="4275241" cy="32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81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8ECCD-3B9A-44DC-B072-9ECAA0A1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10. Prunus </a:t>
            </a:r>
            <a:r>
              <a:rPr lang="nl-NL" dirty="0" err="1"/>
              <a:t>serotina</a:t>
            </a:r>
            <a:br>
              <a:rPr lang="nl-NL" dirty="0"/>
            </a:br>
            <a:r>
              <a:rPr lang="nl-NL" dirty="0"/>
              <a:t>       Amerikaanse vogelkers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2E87EEC-9E50-4D42-A2D5-B31670245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5093" y="973969"/>
            <a:ext cx="2869543" cy="3524755"/>
          </a:xfrm>
          <a:prstGeom prst="rect">
            <a:avLst/>
          </a:prstGeom>
        </p:spPr>
      </p:pic>
      <p:pic>
        <p:nvPicPr>
          <p:cNvPr id="9218" name="Picture 2" descr="Amerikaanse vogelkers - Veluwezoom In Beeld">
            <a:extLst>
              <a:ext uri="{FF2B5EF4-FFF2-40B4-BE49-F238E27FC236}">
                <a16:creationId xmlns:a16="http://schemas.microsoft.com/office/drawing/2014/main" id="{4B55B557-C286-4F76-A16B-6A371BB2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05" y="4774723"/>
            <a:ext cx="2869087" cy="19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lantenkennis. Bladverliezende heesters. lijst 1. Deel 3 G41-G31-GB1+2 -  PDF Free Download">
            <a:extLst>
              <a:ext uri="{FF2B5EF4-FFF2-40B4-BE49-F238E27FC236}">
                <a16:creationId xmlns:a16="http://schemas.microsoft.com/office/drawing/2014/main" id="{28F6C00E-1906-4E26-9EE7-455E3D36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2" y="1789551"/>
            <a:ext cx="190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og voor de natuur: maart 2016">
            <a:extLst>
              <a:ext uri="{FF2B5EF4-FFF2-40B4-BE49-F238E27FC236}">
                <a16:creationId xmlns:a16="http://schemas.microsoft.com/office/drawing/2014/main" id="{5F47D1E2-5CA0-47C6-8D55-AFE5346E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11" y="3972823"/>
            <a:ext cx="3619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Amerikaanse vogelkers - Prunus serotina">
            <a:extLst>
              <a:ext uri="{FF2B5EF4-FFF2-40B4-BE49-F238E27FC236}">
                <a16:creationId xmlns:a16="http://schemas.microsoft.com/office/drawing/2014/main" id="{2B6BAD9C-1FFE-4C88-916B-5F8CE86DC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52" y="2310001"/>
            <a:ext cx="3619500" cy="437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3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4B340-085E-47BB-8DB6-D3AA1A2A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Platanus x </a:t>
            </a:r>
            <a:r>
              <a:rPr lang="nl-NL" dirty="0" err="1"/>
              <a:t>hispanica</a:t>
            </a:r>
            <a:br>
              <a:rPr lang="nl-NL" dirty="0"/>
            </a:br>
            <a:r>
              <a:rPr lang="nl-NL" dirty="0"/>
              <a:t>    (dak)plataan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5F9C61A-FC9B-4125-8D24-38EE298DC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11" y="3278568"/>
            <a:ext cx="5619651" cy="33746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3722B07-4F0C-4263-8968-36048E059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760" y="3275760"/>
            <a:ext cx="4499238" cy="33774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0FFC42B-C443-4C4A-9C69-E4BC13AF1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760" y="31570"/>
            <a:ext cx="4499238" cy="307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79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9A371-AFCD-425C-B87E-72DF8CE5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Prunus </a:t>
            </a:r>
            <a:r>
              <a:rPr lang="nl-NL" dirty="0" err="1"/>
              <a:t>eminens</a:t>
            </a:r>
            <a:r>
              <a:rPr lang="nl-NL" dirty="0"/>
              <a:t> '</a:t>
            </a:r>
            <a:r>
              <a:rPr lang="nl-NL" dirty="0" err="1"/>
              <a:t>Umbraculifera</a:t>
            </a:r>
            <a:r>
              <a:rPr lang="nl-NL" dirty="0"/>
              <a:t>’</a:t>
            </a:r>
            <a:br>
              <a:rPr lang="nl-NL" dirty="0"/>
            </a:br>
            <a:r>
              <a:rPr lang="nl-NL" dirty="0"/>
              <a:t>    Bolprunus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1E75901-106F-4872-BE76-C01FA5373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68" y="2434910"/>
            <a:ext cx="3214687" cy="4286250"/>
          </a:xfrm>
          <a:prstGeom prst="rect">
            <a:avLst/>
          </a:prstGeom>
        </p:spPr>
      </p:pic>
      <p:pic>
        <p:nvPicPr>
          <p:cNvPr id="2050" name="Picture 2" descr="Prunus x eminens &amp;#39;Umbraculifera&amp;#39; | TreeEbb | Online bomenzoektool |  Boomkwekerij Ebben">
            <a:extLst>
              <a:ext uri="{FF2B5EF4-FFF2-40B4-BE49-F238E27FC236}">
                <a16:creationId xmlns:a16="http://schemas.microsoft.com/office/drawing/2014/main" id="{095053E2-CFCF-4DC5-8780-4B65EDD08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014" y="2438368"/>
            <a:ext cx="5157598" cy="29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6C272D6-435C-4FE5-9F3D-094A296B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071" y="2434910"/>
            <a:ext cx="2409825" cy="4286250"/>
          </a:xfrm>
          <a:prstGeom prst="rect">
            <a:avLst/>
          </a:prstGeom>
        </p:spPr>
      </p:pic>
      <p:pic>
        <p:nvPicPr>
          <p:cNvPr id="5" name="Picture 2" descr="Prunus eminens Umbraculifera - Zeelandplant">
            <a:extLst>
              <a:ext uri="{FF2B5EF4-FFF2-40B4-BE49-F238E27FC236}">
                <a16:creationId xmlns:a16="http://schemas.microsoft.com/office/drawing/2014/main" id="{6775B4A8-BAA2-4B79-9609-D75F68B46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7" r="28510"/>
          <a:stretch/>
        </p:blipFill>
        <p:spPr bwMode="auto">
          <a:xfrm>
            <a:off x="9185072" y="54941"/>
            <a:ext cx="1479256" cy="22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bullit.digital/bomenbieb/20210329105054/prunus-eminens-umbraculifera-bolkers-twijg-knop.jpg">
            <a:extLst>
              <a:ext uri="{FF2B5EF4-FFF2-40B4-BE49-F238E27FC236}">
                <a16:creationId xmlns:a16="http://schemas.microsoft.com/office/drawing/2014/main" id="{8A275038-19C9-4DA1-893B-0C84A7273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" t="37500" b="34143"/>
          <a:stretch/>
        </p:blipFill>
        <p:spPr bwMode="auto">
          <a:xfrm>
            <a:off x="3733014" y="5628630"/>
            <a:ext cx="5157598" cy="109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915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DE248-F328-418D-8C7C-A28CE2BA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Acer </a:t>
            </a:r>
            <a:r>
              <a:rPr lang="nl-NL" dirty="0" err="1"/>
              <a:t>platanoides</a:t>
            </a:r>
            <a:r>
              <a:rPr lang="nl-NL" dirty="0"/>
              <a:t> ‘</a:t>
            </a:r>
            <a:r>
              <a:rPr lang="nl-NL" dirty="0" err="1"/>
              <a:t>Globosum</a:t>
            </a:r>
            <a:r>
              <a:rPr lang="nl-NL" dirty="0"/>
              <a:t>’</a:t>
            </a:r>
            <a:br>
              <a:rPr lang="nl-NL" dirty="0"/>
            </a:br>
            <a:r>
              <a:rPr lang="nl-NL" dirty="0"/>
              <a:t>    Bolesdoorn (abc boom!)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1FECC6A-EA8A-4E2C-B169-75FEA295B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846" y="2249831"/>
            <a:ext cx="4278815" cy="4351338"/>
          </a:xfrm>
          <a:prstGeom prst="rect">
            <a:avLst/>
          </a:prstGeom>
        </p:spPr>
      </p:pic>
      <p:pic>
        <p:nvPicPr>
          <p:cNvPr id="3074" name="Picture 2" descr="Acer platanoides &amp;#39;Globosum&amp;#39; | TreeEbb | Online bomenzoektool | Boomkwekerij  Ebben">
            <a:extLst>
              <a:ext uri="{FF2B5EF4-FFF2-40B4-BE49-F238E27FC236}">
                <a16:creationId xmlns:a16="http://schemas.microsoft.com/office/drawing/2014/main" id="{49ED2DA4-3ACA-4930-A45B-3879EEDC5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48" y="2249831"/>
            <a:ext cx="3385204" cy="190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orse esdoorn - Acer platanoides - Waarneming.nl">
            <a:extLst>
              <a:ext uri="{FF2B5EF4-FFF2-40B4-BE49-F238E27FC236}">
                <a16:creationId xmlns:a16="http://schemas.microsoft.com/office/drawing/2014/main" id="{21784AC2-E7FB-49BF-B48A-18019FFB8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40" y="2249831"/>
            <a:ext cx="3134537" cy="451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27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8849A-7B25-477C-BF05-7676F1BB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365125"/>
            <a:ext cx="10854179" cy="1325563"/>
          </a:xfrm>
        </p:spPr>
        <p:txBody>
          <a:bodyPr/>
          <a:lstStyle/>
          <a:p>
            <a:r>
              <a:rPr lang="nl-NL" dirty="0"/>
              <a:t>4. </a:t>
            </a:r>
            <a:r>
              <a:rPr lang="nl-NL" dirty="0" err="1"/>
              <a:t>Salix</a:t>
            </a:r>
            <a:r>
              <a:rPr lang="nl-NL" dirty="0"/>
              <a:t> alba</a:t>
            </a:r>
            <a:br>
              <a:rPr lang="nl-NL" dirty="0"/>
            </a:br>
            <a:r>
              <a:rPr lang="nl-NL" dirty="0"/>
              <a:t>    (knot) wilg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34F0A37-73CA-4372-A689-96DA9EA81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8349" y="4053525"/>
            <a:ext cx="5812607" cy="26960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29054B2-234B-42FE-A4C3-F73DABF0F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92" y="4053526"/>
            <a:ext cx="3597308" cy="2697981"/>
          </a:xfrm>
          <a:prstGeom prst="rect">
            <a:avLst/>
          </a:prstGeom>
        </p:spPr>
      </p:pic>
      <p:pic>
        <p:nvPicPr>
          <p:cNvPr id="4098" name="Picture 2" descr="De wilg, een keiharde groeier en een medicijn voor (bijna) alle kwalen">
            <a:extLst>
              <a:ext uri="{FF2B5EF4-FFF2-40B4-BE49-F238E27FC236}">
                <a16:creationId xmlns:a16="http://schemas.microsoft.com/office/drawing/2014/main" id="{F80C90B0-EE3E-4B9D-A23E-E4B76ABCB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12194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lora van Nederland: Schietwilg - Salix alba">
            <a:extLst>
              <a:ext uri="{FF2B5EF4-FFF2-40B4-BE49-F238E27FC236}">
                <a16:creationId xmlns:a16="http://schemas.microsoft.com/office/drawing/2014/main" id="{EB1F5C92-E430-4036-A078-20C67107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49" y="647603"/>
            <a:ext cx="5812607" cy="326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3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B9B984-BF7F-48E4-B348-3885CA1C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</a:t>
            </a:r>
            <a:r>
              <a:rPr lang="nl-NL" dirty="0" err="1"/>
              <a:t>Morus</a:t>
            </a:r>
            <a:r>
              <a:rPr lang="nl-NL" dirty="0"/>
              <a:t> alba</a:t>
            </a:r>
            <a:br>
              <a:rPr lang="nl-NL" dirty="0"/>
            </a:br>
            <a:r>
              <a:rPr lang="nl-NL" dirty="0"/>
              <a:t>    (dak)moerbei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4247AC2-4C95-49B9-9DD0-5D177163B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4411" y="2206625"/>
            <a:ext cx="5248275" cy="4286250"/>
          </a:xfrm>
          <a:prstGeom prst="rect">
            <a:avLst/>
          </a:prstGeom>
        </p:spPr>
      </p:pic>
      <p:pic>
        <p:nvPicPr>
          <p:cNvPr id="5122" name="Picture 2" descr="Moerbeiboom - Morus Nigra: Standplaats, verzorging en snoei">
            <a:extLst>
              <a:ext uri="{FF2B5EF4-FFF2-40B4-BE49-F238E27FC236}">
                <a16:creationId xmlns:a16="http://schemas.microsoft.com/office/drawing/2014/main" id="{51519005-FADD-4ED7-8B52-84AF52BA1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"/>
          <a:stretch/>
        </p:blipFill>
        <p:spPr bwMode="auto">
          <a:xfrm>
            <a:off x="167325" y="2206625"/>
            <a:ext cx="3304537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tte moerbei – Bomenbieb">
            <a:extLst>
              <a:ext uri="{FF2B5EF4-FFF2-40B4-BE49-F238E27FC236}">
                <a16:creationId xmlns:a16="http://schemas.microsoft.com/office/drawing/2014/main" id="{F34A7CE1-320C-45D9-A118-9E4B9F2CA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235" y="2206625"/>
            <a:ext cx="2206953" cy="220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erken de boomsoort NL: Zwarte moerbei; Latin: Morus nigra; UK: Black  mulberry; GE: Schwarzer Maulbeerbaum; Fr: Murier noir">
            <a:extLst>
              <a:ext uri="{FF2B5EF4-FFF2-40B4-BE49-F238E27FC236}">
                <a16:creationId xmlns:a16="http://schemas.microsoft.com/office/drawing/2014/main" id="{13C44113-D98D-4B7B-8114-47CE6790E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-4668" r="28032" b="4668"/>
          <a:stretch/>
        </p:blipFill>
        <p:spPr bwMode="auto">
          <a:xfrm>
            <a:off x="8965235" y="4347802"/>
            <a:ext cx="2206953" cy="21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7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766E74-14B2-4493-9431-EB86DBC3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Catalpa </a:t>
            </a:r>
            <a:r>
              <a:rPr lang="nl-NL" dirty="0" err="1"/>
              <a:t>bignonioides</a:t>
            </a:r>
            <a:r>
              <a:rPr lang="nl-NL" dirty="0"/>
              <a:t> ‘Nana’</a:t>
            </a:r>
            <a:br>
              <a:rPr lang="nl-NL" dirty="0"/>
            </a:br>
            <a:r>
              <a:rPr lang="nl-NL" dirty="0"/>
              <a:t>    (bol)</a:t>
            </a:r>
            <a:r>
              <a:rPr lang="nl-NL" dirty="0" err="1"/>
              <a:t>catalpa</a:t>
            </a:r>
            <a:r>
              <a:rPr lang="nl-NL" dirty="0"/>
              <a:t>, trompetboom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0656DAE-0845-4F04-8DC4-816398E2A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639" y="2259602"/>
            <a:ext cx="3913343" cy="3913343"/>
          </a:xfrm>
          <a:prstGeom prst="rect">
            <a:avLst/>
          </a:prstGeom>
        </p:spPr>
      </p:pic>
      <p:pic>
        <p:nvPicPr>
          <p:cNvPr id="6146" name="Picture 2" descr="Catalpa bignonioides Nana (Trompetboom) kopen? | Kwekerij Bakker">
            <a:extLst>
              <a:ext uri="{FF2B5EF4-FFF2-40B4-BE49-F238E27FC236}">
                <a16:creationId xmlns:a16="http://schemas.microsoft.com/office/drawing/2014/main" id="{F5CF9B58-5558-4B24-B215-B99722F02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12" y="3023426"/>
            <a:ext cx="3515167" cy="263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ompetboom – Bomenbieb">
            <a:extLst>
              <a:ext uri="{FF2B5EF4-FFF2-40B4-BE49-F238E27FC236}">
                <a16:creationId xmlns:a16="http://schemas.microsoft.com/office/drawing/2014/main" id="{5A09E233-CA7B-430A-83B5-A012060A4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45" y="3023426"/>
            <a:ext cx="2640586" cy="26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028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94B37-F19D-409C-B250-C8FB8AF8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 </a:t>
            </a:r>
            <a:r>
              <a:rPr lang="nl-NL" dirty="0" err="1"/>
              <a:t>Robinia</a:t>
            </a:r>
            <a:r>
              <a:rPr lang="nl-NL" dirty="0"/>
              <a:t> pseudoacacia '</a:t>
            </a:r>
            <a:r>
              <a:rPr lang="nl-NL" dirty="0" err="1"/>
              <a:t>Umbraculifera</a:t>
            </a:r>
            <a:r>
              <a:rPr lang="nl-NL" dirty="0"/>
              <a:t>'</a:t>
            </a:r>
            <a:br>
              <a:rPr lang="nl-NL" dirty="0"/>
            </a:br>
            <a:r>
              <a:rPr lang="nl-NL" dirty="0"/>
              <a:t>    (bol)acacia</a:t>
            </a:r>
          </a:p>
        </p:txBody>
      </p:sp>
      <p:pic>
        <p:nvPicPr>
          <p:cNvPr id="7172" name="Picture 4" descr="Bolacacia - Robinia p. &amp;#39;Umbraculifera&amp;#39;, snoeien, planten">
            <a:extLst>
              <a:ext uri="{FF2B5EF4-FFF2-40B4-BE49-F238E27FC236}">
                <a16:creationId xmlns:a16="http://schemas.microsoft.com/office/drawing/2014/main" id="{6F5B2E84-81B4-4C50-AE73-D6F8AAC8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98" y="2024063"/>
            <a:ext cx="87911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obinia pseudoacacia &amp;#39;Umbraculifera&amp;#39; (Bolacacia) | De Tuinen van Appeltern">
            <a:extLst>
              <a:ext uri="{FF2B5EF4-FFF2-40B4-BE49-F238E27FC236}">
                <a16:creationId xmlns:a16="http://schemas.microsoft.com/office/drawing/2014/main" id="{B1B6F844-63B5-45A9-BF1B-526C1C7BD2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2" y="2024063"/>
            <a:ext cx="29025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8C176C-C7C7-4987-AFC6-03F98CC9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4" r="26101"/>
          <a:stretch/>
        </p:blipFill>
        <p:spPr>
          <a:xfrm>
            <a:off x="7282149" y="3305599"/>
            <a:ext cx="1266940" cy="34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7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0CBC5-54A7-4E80-8E81-30FD008C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8. Tilia </a:t>
            </a:r>
            <a:r>
              <a:rPr lang="nl-NL" dirty="0" err="1"/>
              <a:t>cordata</a:t>
            </a:r>
            <a:br>
              <a:rPr lang="nl-NL" dirty="0"/>
            </a:br>
            <a:r>
              <a:rPr lang="nl-NL" dirty="0"/>
              <a:t>     (lei)linde</a:t>
            </a:r>
          </a:p>
        </p:txBody>
      </p:sp>
      <p:pic>
        <p:nvPicPr>
          <p:cNvPr id="1028" name="Picture 4" descr="Leilinde - Tilia europea Pallida - in pot | Stamomtrek: 20-25 cm |  Stamhoogte: 200 cm | bol.com">
            <a:extLst>
              <a:ext uri="{FF2B5EF4-FFF2-40B4-BE49-F238E27FC236}">
                <a16:creationId xmlns:a16="http://schemas.microsoft.com/office/drawing/2014/main" id="{FE16747A-F7AA-4BB2-A946-5AC25F01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74" y="1570152"/>
            <a:ext cx="4743652" cy="252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ilinde (Tilia) | MijnTuin.org">
            <a:extLst>
              <a:ext uri="{FF2B5EF4-FFF2-40B4-BE49-F238E27FC236}">
                <a16:creationId xmlns:a16="http://schemas.microsoft.com/office/drawing/2014/main" id="{893A694B-190F-4F51-9C0D-D3833ADB11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74" y="4277872"/>
            <a:ext cx="3417908" cy="25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nterlinde, leivorm, Tilia cordata kopen">
            <a:extLst>
              <a:ext uri="{FF2B5EF4-FFF2-40B4-BE49-F238E27FC236}">
                <a16:creationId xmlns:a16="http://schemas.microsoft.com/office/drawing/2014/main" id="{ED30E7BC-8E8F-4EC6-AD75-064FD19B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42" y="4281010"/>
            <a:ext cx="3417908" cy="25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D8B4502-EDA5-44BA-83B4-743E10F5B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889" y="211025"/>
            <a:ext cx="2914650" cy="3886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10CE814-4628-4B3B-B9E4-26BDAD78D1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47887"/>
            <a:ext cx="3585961" cy="45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36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109</Words>
  <Application>Microsoft Office PowerPoint</Application>
  <PresentationFormat>Breedbeeld</PresentationFormat>
  <Paragraphs>12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Snoeien</vt:lpstr>
      <vt:lpstr>1. Platanus x hispanica     (dak)plataan</vt:lpstr>
      <vt:lpstr>2. Prunus eminens 'Umbraculifera’     Bolprunus</vt:lpstr>
      <vt:lpstr>3. Acer platanoides ‘Globosum’     Bolesdoorn (abc boom!)</vt:lpstr>
      <vt:lpstr>4. Salix alba     (knot) wilg</vt:lpstr>
      <vt:lpstr>5. Morus alba     (dak)moerbei</vt:lpstr>
      <vt:lpstr>6. Catalpa bignonioides ‘Nana’     (bol)catalpa, trompetboom</vt:lpstr>
      <vt:lpstr>7. Robinia pseudoacacia 'Umbraculifera'     (bol)acacia</vt:lpstr>
      <vt:lpstr>8. Tilia cordata      (lei)linde</vt:lpstr>
      <vt:lpstr>9. Malus domestica     Appel</vt:lpstr>
      <vt:lpstr>10. Prunus serotina        Amerikaanse vogelkers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Hannie Kwant - van der Hulst</dc:creator>
  <cp:lastModifiedBy>Hannie Kwant - van der Hulst</cp:lastModifiedBy>
  <cp:revision>12</cp:revision>
  <dcterms:created xsi:type="dcterms:W3CDTF">2022-01-09T14:42:19Z</dcterms:created>
  <dcterms:modified xsi:type="dcterms:W3CDTF">2022-01-09T15:30:17Z</dcterms:modified>
</cp:coreProperties>
</file>